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316" r:id="rId3"/>
    <p:sldId id="317" r:id="rId4"/>
    <p:sldId id="320" r:id="rId6"/>
    <p:sldId id="321" r:id="rId7"/>
    <p:sldId id="322" r:id="rId8"/>
    <p:sldId id="324" r:id="rId9"/>
    <p:sldId id="323" r:id="rId10"/>
    <p:sldId id="328" r:id="rId11"/>
    <p:sldId id="329" r:id="rId12"/>
    <p:sldId id="325" r:id="rId13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00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66905" autoAdjust="0"/>
  </p:normalViewPr>
  <p:slideViewPr>
    <p:cSldViewPr snapToGrid="0">
      <p:cViewPr varScale="1">
        <p:scale>
          <a:sx n="46" d="100"/>
          <a:sy n="46" d="100"/>
        </p:scale>
        <p:origin x="1412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gs" Target="tags/tag7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524001" y="1031875"/>
            <a:ext cx="9144635" cy="93980"/>
          </a:xfrm>
          <a:prstGeom prst="rect">
            <a:avLst/>
          </a:prstGeom>
          <a:solidFill>
            <a:srgbClr val="B70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9" name="矩形 8"/>
          <p:cNvSpPr/>
          <p:nvPr userDrawn="1"/>
        </p:nvSpPr>
        <p:spPr>
          <a:xfrm>
            <a:off x="1524001" y="5876925"/>
            <a:ext cx="9144635" cy="76200"/>
          </a:xfrm>
          <a:prstGeom prst="rect">
            <a:avLst/>
          </a:prstGeom>
          <a:solidFill>
            <a:srgbClr val="B70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5469" y="365129"/>
            <a:ext cx="10198331" cy="1325563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55470" y="1825625"/>
            <a:ext cx="10198332" cy="4351338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155471" y="1378532"/>
            <a:ext cx="1562735" cy="75565"/>
          </a:xfrm>
          <a:prstGeom prst="rect">
            <a:avLst/>
          </a:prstGeom>
          <a:solidFill>
            <a:srgbClr val="B70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838203" y="1386844"/>
            <a:ext cx="1562735" cy="75565"/>
          </a:xfrm>
          <a:prstGeom prst="rect">
            <a:avLst/>
          </a:prstGeom>
          <a:solidFill>
            <a:srgbClr val="B70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838203" y="1386844"/>
            <a:ext cx="1562735" cy="75565"/>
          </a:xfrm>
          <a:prstGeom prst="rect">
            <a:avLst/>
          </a:prstGeom>
          <a:solidFill>
            <a:srgbClr val="B70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838203" y="1386844"/>
            <a:ext cx="1562735" cy="75565"/>
          </a:xfrm>
          <a:prstGeom prst="rect">
            <a:avLst/>
          </a:prstGeom>
          <a:solidFill>
            <a:srgbClr val="B70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7" y="88904"/>
            <a:ext cx="902335" cy="902335"/>
          </a:xfrm>
          <a:prstGeom prst="rect">
            <a:avLst/>
          </a:prstGeom>
        </p:spPr>
      </p:pic>
      <p:pic>
        <p:nvPicPr>
          <p:cNvPr id="9" name="图片 3076" descr="logo"/>
          <p:cNvPicPr>
            <a:picLocks noChangeAspect="1" noChangeArrowheads="1"/>
          </p:cNvPicPr>
          <p:nvPr userDrawn="1"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11303637" y="5953125"/>
            <a:ext cx="803911" cy="80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jpeg"/><Relationship Id="rId3" Type="http://schemas.openxmlformats.org/officeDocument/2006/relationships/image" Target="file:///C:\Users\blackburnooo\AppData\Local\Temp\wps\INetCache\5c47cc0e1347fb6ef70c3d0359fa4c97" TargetMode="External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5.png"/><Relationship Id="rId7" Type="http://schemas.openxmlformats.org/officeDocument/2006/relationships/tags" Target="../tags/tag6.xml"/><Relationship Id="rId6" Type="http://schemas.openxmlformats.org/officeDocument/2006/relationships/image" Target="../media/image14.png"/><Relationship Id="rId5" Type="http://schemas.openxmlformats.org/officeDocument/2006/relationships/tags" Target="../tags/tag5.xml"/><Relationship Id="rId4" Type="http://schemas.openxmlformats.org/officeDocument/2006/relationships/image" Target="../media/image13.jpeg"/><Relationship Id="rId3" Type="http://schemas.openxmlformats.org/officeDocument/2006/relationships/tags" Target="../tags/tag4.xml"/><Relationship Id="rId2" Type="http://schemas.openxmlformats.org/officeDocument/2006/relationships/image" Target="../media/image12.jpeg"/><Relationship Id="rId10" Type="http://schemas.openxmlformats.org/officeDocument/2006/relationships/notesSlide" Target="../notesSlides/notesSlide4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考研经验分享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 altLang="zh-CN"/>
              <a:t>					</a:t>
            </a:r>
            <a:r>
              <a:rPr lang="zh-CN" altLang="en-US"/>
              <a:t>雷镇豪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tips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potplayer</a:t>
            </a:r>
            <a:endParaRPr lang="zh-CN" altLang="en-US"/>
          </a:p>
          <a:p>
            <a:r>
              <a:rPr lang="zh-CN" altLang="en-US"/>
              <a:t>不要过于依赖视频</a:t>
            </a:r>
            <a:endParaRPr lang="zh-CN" altLang="en-US"/>
          </a:p>
          <a:p>
            <a:r>
              <a:rPr lang="zh-CN" altLang="en-US"/>
              <a:t>使用一些</a:t>
            </a:r>
            <a:r>
              <a:rPr lang="en-US" altLang="zh-CN"/>
              <a:t>app</a:t>
            </a:r>
            <a:r>
              <a:rPr lang="zh-CN" altLang="en-US"/>
              <a:t>辅助学习</a:t>
            </a:r>
            <a:endParaRPr lang="zh-CN" altLang="en-US"/>
          </a:p>
          <a:p>
            <a:r>
              <a:rPr lang="zh-CN" altLang="en-US"/>
              <a:t>学会劳逸结合，不要把考研想得太可怕</a:t>
            </a:r>
            <a:endParaRPr lang="zh-CN" altLang="en-US"/>
          </a:p>
          <a:p>
            <a:pPr marL="0" indent="0">
              <a:buNone/>
            </a:pPr>
            <a:endParaRPr lang="en-US" altLang="zh-CN"/>
          </a:p>
        </p:txBody>
      </p:sp>
      <p:pic>
        <p:nvPicPr>
          <p:cNvPr id="105" name="图片 104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" name="图片 106"/>
          <p:cNvPicPr/>
          <p:nvPr/>
        </p:nvPicPr>
        <p:blipFill>
          <a:blip r:embed="rId2" r:link="rId3"/>
          <a:stretch>
            <a:fillRect/>
          </a:stretch>
        </p:blipFill>
        <p:spPr>
          <a:xfrm>
            <a:off x="5315585" y="513080"/>
            <a:ext cx="2727960" cy="26009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0" name="图片 109"/>
          <p:cNvPicPr/>
          <p:nvPr/>
        </p:nvPicPr>
        <p:blipFill>
          <a:blip r:embed="rId4"/>
          <a:stretch>
            <a:fillRect/>
          </a:stretch>
        </p:blipFill>
        <p:spPr>
          <a:xfrm>
            <a:off x="8969693" y="623888"/>
            <a:ext cx="2489835" cy="24898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初试成绩</a:t>
            </a:r>
            <a:endParaRPr lang="zh-CN" altLang="en-US"/>
          </a:p>
        </p:txBody>
      </p: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97255" y="1569085"/>
            <a:ext cx="6555105" cy="46748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信息查询</a:t>
            </a:r>
            <a:r>
              <a:rPr lang="en-US" altLang="zh-CN"/>
              <a:t>&amp;</a:t>
            </a:r>
            <a:r>
              <a:rPr lang="zh-CN" altLang="en-US"/>
              <a:t>资料搜寻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96720" y="1549400"/>
            <a:ext cx="10198332" cy="4351338"/>
          </a:xfrm>
        </p:spPr>
        <p:txBody>
          <a:bodyPr/>
          <a:p>
            <a:r>
              <a:rPr lang="zh-CN" altLang="en-US"/>
              <a:t>知乎</a:t>
            </a:r>
            <a:endParaRPr lang="en-US" altLang="zh-CN"/>
          </a:p>
          <a:p>
            <a:r>
              <a:rPr lang="en-US" altLang="zh-CN"/>
              <a:t>QQ</a:t>
            </a:r>
            <a:r>
              <a:rPr lang="zh-CN" altLang="en-US"/>
              <a:t>考研群</a:t>
            </a:r>
            <a:endParaRPr lang="zh-CN" altLang="en-US"/>
          </a:p>
          <a:p>
            <a:r>
              <a:rPr lang="zh-CN" altLang="en-US"/>
              <a:t>百度网盘资料群</a:t>
            </a:r>
            <a:endParaRPr lang="zh-CN" altLang="en-US"/>
          </a:p>
          <a:p>
            <a:r>
              <a:rPr lang="zh-CN" altLang="en-US"/>
              <a:t>闲鱼</a:t>
            </a:r>
            <a:endParaRPr lang="zh-CN" altLang="en-US"/>
          </a:p>
          <a:p>
            <a:r>
              <a:rPr lang="en-US" altLang="zh-CN"/>
              <a:t>b</a:t>
            </a:r>
            <a:r>
              <a:rPr lang="zh-CN" altLang="en-US"/>
              <a:t>站</a:t>
            </a:r>
            <a:endParaRPr lang="zh-CN" altLang="en-US"/>
          </a:p>
        </p:txBody>
      </p:sp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2418715" y="3273425"/>
            <a:ext cx="4737735" cy="32689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2"/>
          <a:stretch>
            <a:fillRect/>
          </a:stretch>
        </p:blipFill>
        <p:spPr>
          <a:xfrm>
            <a:off x="7278370" y="121285"/>
            <a:ext cx="4758690" cy="57797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英语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55470" y="1825625"/>
            <a:ext cx="10198332" cy="4351338"/>
          </a:xfrm>
        </p:spPr>
        <p:txBody>
          <a:bodyPr/>
          <a:p>
            <a:r>
              <a:rPr lang="zh-CN" altLang="en-US"/>
              <a:t>单词</a:t>
            </a:r>
            <a:endParaRPr lang="zh-CN" altLang="en-US"/>
          </a:p>
          <a:p>
            <a:r>
              <a:rPr lang="zh-CN" altLang="en-US"/>
              <a:t>阅读</a:t>
            </a:r>
            <a:endParaRPr lang="zh-CN" altLang="en-US"/>
          </a:p>
          <a:p>
            <a:r>
              <a:rPr lang="zh-CN" altLang="en-US"/>
              <a:t>新题型</a:t>
            </a:r>
            <a:endParaRPr lang="zh-CN" altLang="en-US"/>
          </a:p>
          <a:p>
            <a:r>
              <a:rPr lang="zh-CN" altLang="en-US"/>
              <a:t>作文</a:t>
            </a:r>
            <a:endParaRPr lang="zh-CN" altLang="en-US"/>
          </a:p>
          <a:p>
            <a:r>
              <a:rPr lang="zh-CN" altLang="en-US"/>
              <a:t>完型</a:t>
            </a:r>
            <a:endParaRPr lang="zh-CN" altLang="en-US"/>
          </a:p>
          <a:p>
            <a:r>
              <a:rPr lang="zh-CN" altLang="en-US"/>
              <a:t>翻译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694680" y="941705"/>
            <a:ext cx="1732915" cy="17329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2055" y="3481705"/>
            <a:ext cx="1902460" cy="1796415"/>
          </a:xfrm>
          <a:prstGeom prst="rect">
            <a:avLst/>
          </a:prstGeom>
        </p:spPr>
      </p:pic>
      <p:pic>
        <p:nvPicPr>
          <p:cNvPr id="101" name="图片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3344545" y="831850"/>
            <a:ext cx="1623695" cy="18427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8" name="图片 107"/>
          <p:cNvPicPr/>
          <p:nvPr/>
        </p:nvPicPr>
        <p:blipFill>
          <a:blip r:embed="rId5"/>
          <a:stretch>
            <a:fillRect/>
          </a:stretch>
        </p:blipFill>
        <p:spPr>
          <a:xfrm>
            <a:off x="8154035" y="192405"/>
            <a:ext cx="2058035" cy="25819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6395" y="2969260"/>
            <a:ext cx="2876550" cy="282130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9810" y="3247390"/>
            <a:ext cx="2273300" cy="22650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数学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选择</a:t>
            </a:r>
            <a:endParaRPr lang="zh-CN" altLang="en-US"/>
          </a:p>
          <a:p>
            <a:r>
              <a:rPr lang="zh-CN" altLang="en-US"/>
              <a:t>填空</a:t>
            </a:r>
            <a:endParaRPr lang="zh-CN" altLang="en-US"/>
          </a:p>
          <a:p>
            <a:r>
              <a:rPr lang="zh-CN" altLang="en-US"/>
              <a:t>大题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图片 5" descr="29b5b7e40b5ed79a98fb7b231ce3d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873750" y="290195"/>
            <a:ext cx="1987550" cy="1987550"/>
          </a:xfrm>
          <a:prstGeom prst="rect">
            <a:avLst/>
          </a:prstGeom>
        </p:spPr>
      </p:pic>
      <p:pic>
        <p:nvPicPr>
          <p:cNvPr id="15" name="图片 14" descr="dd18d58b06fc1b0ddc1ef6fcee002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349615" y="2419350"/>
            <a:ext cx="2759710" cy="2759710"/>
          </a:xfrm>
          <a:prstGeom prst="rect">
            <a:avLst/>
          </a:prstGeom>
        </p:spPr>
      </p:pic>
      <p:pic>
        <p:nvPicPr>
          <p:cNvPr id="109" name="图片 108"/>
          <p:cNvPicPr/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303905" y="2729230"/>
            <a:ext cx="4462145" cy="3702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1" name="图片 110"/>
          <p:cNvPicPr/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303905" y="203835"/>
            <a:ext cx="2146300" cy="23317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政治</a:t>
            </a: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1155470" y="1835785"/>
            <a:ext cx="10198332" cy="4351338"/>
          </a:xfrm>
        </p:spPr>
        <p:txBody>
          <a:bodyPr/>
          <a:p>
            <a:r>
              <a:rPr lang="zh-CN" altLang="en-US"/>
              <a:t>单选</a:t>
            </a:r>
            <a:endParaRPr lang="zh-CN" altLang="en-US"/>
          </a:p>
          <a:p>
            <a:r>
              <a:rPr lang="zh-CN" altLang="en-US"/>
              <a:t>多选</a:t>
            </a:r>
            <a:endParaRPr lang="zh-CN" altLang="en-US"/>
          </a:p>
          <a:p>
            <a:r>
              <a:rPr lang="zh-CN" altLang="en-US"/>
              <a:t>分析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112" name="图片 111"/>
          <p:cNvPicPr/>
          <p:nvPr/>
        </p:nvPicPr>
        <p:blipFill>
          <a:blip r:embed="rId1"/>
          <a:stretch>
            <a:fillRect/>
          </a:stretch>
        </p:blipFill>
        <p:spPr>
          <a:xfrm>
            <a:off x="3208338" y="536258"/>
            <a:ext cx="4924425" cy="4810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1875" y="658495"/>
            <a:ext cx="2701925" cy="36556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专业课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02105" y="1572260"/>
            <a:ext cx="10198332" cy="4351338"/>
          </a:xfrm>
        </p:spPr>
        <p:txBody>
          <a:bodyPr/>
          <a:p>
            <a:r>
              <a:rPr lang="zh-CN" altLang="en-US"/>
              <a:t>在官网和官方群里仔细看考纲</a:t>
            </a:r>
            <a:endParaRPr lang="zh-CN" altLang="en-US"/>
          </a:p>
          <a:p>
            <a:r>
              <a:rPr lang="zh-CN" altLang="en-US"/>
              <a:t>数据结构我看的王道</a:t>
            </a:r>
            <a:endParaRPr lang="zh-CN" altLang="en-US"/>
          </a:p>
          <a:p>
            <a:r>
              <a:rPr lang="zh-CN" altLang="en-US"/>
              <a:t>数据库我看的中国人大的那本教材，课后习题也都需要做的</a:t>
            </a:r>
            <a:endParaRPr lang="zh-CN" altLang="en-US"/>
          </a:p>
          <a:p>
            <a:r>
              <a:rPr lang="zh-CN" altLang="en-US"/>
              <a:t>复习以前的课件和</a:t>
            </a:r>
            <a:r>
              <a:rPr lang="zh-CN" altLang="en-US">
                <a:sym typeface="+mn-ea"/>
              </a:rPr>
              <a:t>试卷，分析题型和重点</a:t>
            </a:r>
            <a:endParaRPr lang="zh-CN" altLang="en-US">
              <a:sym typeface="+mn-ea"/>
            </a:endParaRPr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0650" y="3628390"/>
            <a:ext cx="2075815" cy="2884805"/>
          </a:xfrm>
          <a:prstGeom prst="rect">
            <a:avLst/>
          </a:prstGeom>
        </p:spPr>
      </p:pic>
      <p:pic>
        <p:nvPicPr>
          <p:cNvPr id="113" name="图片 112"/>
          <p:cNvPicPr/>
          <p:nvPr/>
        </p:nvPicPr>
        <p:blipFill>
          <a:blip r:embed="rId2"/>
          <a:stretch>
            <a:fillRect/>
          </a:stretch>
        </p:blipFill>
        <p:spPr>
          <a:xfrm>
            <a:off x="6177280" y="3560445"/>
            <a:ext cx="3275965" cy="30200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各科的时间安排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01065" y="1600200"/>
            <a:ext cx="4432300" cy="3657600"/>
          </a:xfrm>
        </p:spPr>
        <p:txBody>
          <a:bodyPr>
            <a:noAutofit/>
          </a:bodyPr>
          <a:p>
            <a:pPr marL="0" indent="0">
              <a:buNone/>
            </a:pPr>
            <a:r>
              <a:rPr lang="zh-CN" altLang="en-US">
                <a:sym typeface="+mn-ea"/>
              </a:rPr>
              <a:t>英语</a:t>
            </a:r>
            <a:endParaRPr lang="zh-CN" altLang="en-US">
              <a:sym typeface="+mn-ea"/>
            </a:endParaRPr>
          </a:p>
          <a:p>
            <a:r>
              <a:rPr lang="en-US" altLang="zh-CN" sz="1800">
                <a:sym typeface="+mn-ea"/>
              </a:rPr>
              <a:t>4</a:t>
            </a:r>
            <a:r>
              <a:rPr lang="zh-CN" altLang="en-US" sz="1800">
                <a:sym typeface="+mn-ea"/>
              </a:rPr>
              <a:t>-</a:t>
            </a:r>
            <a:r>
              <a:rPr lang="en-US" altLang="zh-CN" sz="1800">
                <a:sym typeface="+mn-ea"/>
              </a:rPr>
              <a:t>6</a:t>
            </a:r>
            <a:r>
              <a:rPr lang="zh-CN" altLang="en-US" sz="1800">
                <a:sym typeface="+mn-ea"/>
              </a:rPr>
              <a:t>月 背单词</a:t>
            </a:r>
            <a:endParaRPr lang="zh-CN" altLang="en-US" sz="1800"/>
          </a:p>
          <a:p>
            <a:r>
              <a:rPr lang="zh-CN" altLang="en-US" sz="1800">
                <a:sym typeface="+mn-ea"/>
              </a:rPr>
              <a:t>7-</a:t>
            </a:r>
            <a:r>
              <a:rPr lang="en-US" altLang="zh-CN" sz="1800">
                <a:sym typeface="+mn-ea"/>
              </a:rPr>
              <a:t>9</a:t>
            </a:r>
            <a:r>
              <a:rPr lang="zh-CN" altLang="en-US" sz="1800">
                <a:sym typeface="+mn-ea"/>
              </a:rPr>
              <a:t>月 开始做阅读，单词也不要落下，一开始做阅读会有一定困难，我看了唐迟的真题阅读精做视频</a:t>
            </a:r>
            <a:r>
              <a:rPr lang="en-US" altLang="zh-CN" sz="1800">
                <a:sym typeface="+mn-ea"/>
              </a:rPr>
              <a:t>(b</a:t>
            </a:r>
            <a:r>
              <a:rPr lang="zh-CN" altLang="en-US" sz="1800">
                <a:sym typeface="+mn-ea"/>
              </a:rPr>
              <a:t>站就有视频</a:t>
            </a:r>
            <a:r>
              <a:rPr lang="en-US" altLang="zh-CN" sz="1800">
                <a:sym typeface="+mn-ea"/>
              </a:rPr>
              <a:t>)</a:t>
            </a:r>
            <a:r>
              <a:rPr lang="zh-CN" altLang="en-US" sz="1800">
                <a:sym typeface="+mn-ea"/>
              </a:rPr>
              <a:t>，同时开始做完形，也开始练字了</a:t>
            </a:r>
            <a:endParaRPr lang="zh-CN" altLang="en-US" sz="1800"/>
          </a:p>
          <a:p>
            <a:r>
              <a:rPr lang="zh-CN" altLang="en-US" sz="1800">
                <a:sym typeface="+mn-ea"/>
              </a:rPr>
              <a:t>10 月 开始做新题型、翻译，同时之前的单词、阅读、完形、练字都不要落下</a:t>
            </a:r>
            <a:endParaRPr lang="zh-CN" altLang="en-US" sz="1800"/>
          </a:p>
          <a:p>
            <a:r>
              <a:rPr lang="zh-CN" altLang="en-US" sz="1800">
                <a:sym typeface="+mn-ea"/>
              </a:rPr>
              <a:t>11</a:t>
            </a:r>
            <a:r>
              <a:rPr lang="en-US" altLang="zh-CN" sz="1800">
                <a:sym typeface="+mn-ea"/>
              </a:rPr>
              <a:t>~12</a:t>
            </a:r>
            <a:r>
              <a:rPr lang="zh-CN" altLang="en-US" sz="1800">
                <a:sym typeface="+mn-ea"/>
              </a:rPr>
              <a:t>月 开始作文，直接使用张剑黄皮书的模板进行学习即可。同样其他都要稳步进行至考前。</a:t>
            </a:r>
            <a:endParaRPr lang="zh-CN" altLang="en-US" sz="1800"/>
          </a:p>
          <a:p>
            <a:pPr marL="0" indent="0">
              <a:buNone/>
            </a:pPr>
            <a:endParaRPr lang="zh-CN" altLang="en-US" sz="1800"/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6206490" y="1600200"/>
            <a:ext cx="5067300" cy="39325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>
                <a:sym typeface="+mn-ea"/>
              </a:rPr>
              <a:t>数学</a:t>
            </a:r>
            <a:endParaRPr lang="zh-CN" altLang="en-US">
              <a:sym typeface="+mn-ea"/>
            </a:endParaRPr>
          </a:p>
          <a:p>
            <a:r>
              <a:rPr lang="zh-CN" altLang="en-US" sz="1800">
                <a:sym typeface="+mn-ea"/>
              </a:rPr>
              <a:t>4-</a:t>
            </a:r>
            <a:r>
              <a:rPr lang="en-US" altLang="zh-CN" sz="1800">
                <a:sym typeface="+mn-ea"/>
              </a:rPr>
              <a:t>6</a:t>
            </a:r>
            <a:r>
              <a:rPr lang="zh-CN" altLang="en-US" sz="1800">
                <a:sym typeface="+mn-ea"/>
              </a:rPr>
              <a:t>月 张宇《基础</a:t>
            </a:r>
            <a:r>
              <a:rPr lang="en-US" altLang="zh-CN" sz="1800">
                <a:sym typeface="+mn-ea"/>
              </a:rPr>
              <a:t>30</a:t>
            </a:r>
            <a:r>
              <a:rPr lang="zh-CN" altLang="en-US" sz="1800">
                <a:sym typeface="+mn-ea"/>
              </a:rPr>
              <a:t>讲》</a:t>
            </a:r>
            <a:endParaRPr lang="zh-CN" altLang="en-US" sz="1800">
              <a:sym typeface="+mn-ea"/>
            </a:endParaRPr>
          </a:p>
          <a:p>
            <a:r>
              <a:rPr lang="en-US" altLang="zh-CN" sz="1800">
                <a:sym typeface="+mn-ea"/>
              </a:rPr>
              <a:t>6/7/8</a:t>
            </a:r>
            <a:r>
              <a:rPr lang="zh-CN" altLang="en-US" sz="1800">
                <a:sym typeface="+mn-ea"/>
              </a:rPr>
              <a:t>月 《高数</a:t>
            </a:r>
            <a:r>
              <a:rPr lang="en-US" altLang="zh-CN" sz="1800">
                <a:sym typeface="+mn-ea"/>
              </a:rPr>
              <a:t>18</a:t>
            </a:r>
            <a:r>
              <a:rPr lang="zh-CN" altLang="en-US" sz="1800">
                <a:sym typeface="+mn-ea"/>
              </a:rPr>
              <a:t>讲》、《线代</a:t>
            </a:r>
            <a:r>
              <a:rPr lang="en-US" altLang="zh-CN" sz="1800">
                <a:sym typeface="+mn-ea"/>
              </a:rPr>
              <a:t>9</a:t>
            </a:r>
            <a:r>
              <a:rPr lang="zh-CN" altLang="en-US" sz="1800">
                <a:sym typeface="+mn-ea"/>
              </a:rPr>
              <a:t>讲》、《</a:t>
            </a:r>
            <a:r>
              <a:rPr lang="en-US" altLang="zh-CN" sz="1800">
                <a:sym typeface="+mn-ea"/>
              </a:rPr>
              <a:t>1000</a:t>
            </a:r>
            <a:r>
              <a:rPr lang="zh-CN" altLang="en-US" sz="1800">
                <a:sym typeface="+mn-ea"/>
              </a:rPr>
              <a:t>题》</a:t>
            </a:r>
            <a:endParaRPr lang="zh-CN" altLang="en-US" sz="1800">
              <a:sym typeface="+mn-ea"/>
            </a:endParaRPr>
          </a:p>
          <a:p>
            <a:r>
              <a:rPr lang="en-US" altLang="zh-CN" sz="1800">
                <a:sym typeface="+mn-ea"/>
              </a:rPr>
              <a:t>9/10/11</a:t>
            </a:r>
            <a:r>
              <a:rPr lang="zh-CN" altLang="en-US" sz="1800">
                <a:sym typeface="+mn-ea"/>
              </a:rPr>
              <a:t>月</a:t>
            </a:r>
            <a:r>
              <a:rPr lang="en-US" altLang="zh-CN" sz="1800">
                <a:sym typeface="+mn-ea"/>
              </a:rPr>
              <a:t> </a:t>
            </a:r>
            <a:r>
              <a:rPr lang="zh-CN" altLang="en-US" sz="1800">
                <a:sym typeface="+mn-ea"/>
              </a:rPr>
              <a:t>《真题》、《</a:t>
            </a:r>
            <a:r>
              <a:rPr lang="en-US" altLang="zh-CN" sz="1800">
                <a:sym typeface="+mn-ea"/>
              </a:rPr>
              <a:t>1000</a:t>
            </a:r>
            <a:r>
              <a:rPr lang="zh-CN" altLang="en-US" sz="1800">
                <a:sym typeface="+mn-ea"/>
              </a:rPr>
              <a:t>题》</a:t>
            </a:r>
            <a:r>
              <a:rPr lang="en-US" altLang="zh-CN" sz="1800">
                <a:sym typeface="+mn-ea"/>
              </a:rPr>
              <a:t>&amp;</a:t>
            </a:r>
            <a:r>
              <a:rPr lang="zh-CN" altLang="en-US" sz="1800">
                <a:sym typeface="+mn-ea"/>
              </a:rPr>
              <a:t>第二遍</a:t>
            </a:r>
            <a:endParaRPr lang="en-US" altLang="zh-CN" sz="1800">
              <a:sym typeface="+mn-ea"/>
            </a:endParaRPr>
          </a:p>
          <a:p>
            <a:r>
              <a:rPr lang="en-US" altLang="zh-CN" sz="1800">
                <a:sym typeface="+mn-ea"/>
              </a:rPr>
              <a:t>10/11/12</a:t>
            </a:r>
            <a:r>
              <a:rPr lang="zh-CN" altLang="en-US" sz="1800">
                <a:sym typeface="+mn-ea"/>
              </a:rPr>
              <a:t>月 《真题》、张宇八套</a:t>
            </a:r>
            <a:r>
              <a:rPr lang="en-US" altLang="zh-CN" sz="1800">
                <a:sym typeface="+mn-ea"/>
              </a:rPr>
              <a:t>&amp;</a:t>
            </a:r>
            <a:r>
              <a:rPr lang="zh-CN" altLang="en-US" sz="1800">
                <a:sym typeface="+mn-ea"/>
              </a:rPr>
              <a:t>四套、李林四套</a:t>
            </a:r>
            <a:r>
              <a:rPr lang="en-US" altLang="zh-CN" sz="1800">
                <a:sym typeface="+mn-ea"/>
              </a:rPr>
              <a:t>&amp;</a:t>
            </a:r>
            <a:r>
              <a:rPr lang="zh-CN" altLang="en-US" sz="1800">
                <a:sym typeface="+mn-ea"/>
              </a:rPr>
              <a:t>六套，持续整理笔记和错题至考前</a:t>
            </a:r>
            <a:endParaRPr lang="zh-CN" altLang="en-US" sz="1800"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各科的时间安排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55700" y="1550035"/>
            <a:ext cx="4066540" cy="393255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zh-CN" altLang="en-US">
                <a:sym typeface="+mn-ea"/>
              </a:rPr>
              <a:t>政治</a:t>
            </a:r>
            <a:endParaRPr lang="zh-CN" altLang="en-US">
              <a:sym typeface="+mn-ea"/>
            </a:endParaRPr>
          </a:p>
          <a:p>
            <a:r>
              <a:rPr lang="zh-CN" altLang="en-US" sz="1800">
                <a:sym typeface="+mn-ea"/>
              </a:rPr>
              <a:t>8</a:t>
            </a:r>
            <a:r>
              <a:rPr lang="en-US" altLang="zh-CN" sz="1800">
                <a:sym typeface="+mn-ea"/>
              </a:rPr>
              <a:t>/</a:t>
            </a:r>
            <a:r>
              <a:rPr lang="zh-CN" altLang="en-US" sz="1800">
                <a:sym typeface="+mn-ea"/>
              </a:rPr>
              <a:t>9</a:t>
            </a:r>
            <a:r>
              <a:rPr lang="en-US" altLang="zh-CN" sz="1800">
                <a:sym typeface="+mn-ea"/>
              </a:rPr>
              <a:t>/10</a:t>
            </a:r>
            <a:r>
              <a:rPr lang="zh-CN" altLang="en-US" sz="1800">
                <a:sym typeface="+mn-ea"/>
              </a:rPr>
              <a:t>月  肖秀荣《精讲精练》</a:t>
            </a:r>
            <a:r>
              <a:rPr lang="en-US" altLang="zh-CN" sz="1800">
                <a:sym typeface="+mn-ea"/>
              </a:rPr>
              <a:t>+</a:t>
            </a:r>
            <a:r>
              <a:rPr lang="zh-CN" altLang="en-US" sz="1800">
                <a:sym typeface="+mn-ea"/>
              </a:rPr>
              <a:t>《</a:t>
            </a:r>
            <a:r>
              <a:rPr lang="en-US" altLang="zh-CN" sz="1800">
                <a:sym typeface="+mn-ea"/>
              </a:rPr>
              <a:t>1000</a:t>
            </a:r>
            <a:r>
              <a:rPr lang="zh-CN" altLang="en-US" sz="1800">
                <a:sym typeface="+mn-ea"/>
              </a:rPr>
              <a:t>题》第一遍</a:t>
            </a:r>
            <a:endParaRPr lang="zh-CN" altLang="en-US" sz="1800"/>
          </a:p>
          <a:p>
            <a:r>
              <a:rPr lang="zh-CN" altLang="en-US" sz="1800">
                <a:sym typeface="+mn-ea"/>
              </a:rPr>
              <a:t>11月 肖八</a:t>
            </a:r>
            <a:r>
              <a:rPr lang="en-US" altLang="zh-CN" sz="1800">
                <a:sym typeface="+mn-ea"/>
              </a:rPr>
              <a:t>+</a:t>
            </a:r>
            <a:r>
              <a:rPr lang="zh-CN" altLang="en-US" sz="1800">
                <a:sym typeface="+mn-ea"/>
              </a:rPr>
              <a:t>《</a:t>
            </a:r>
            <a:r>
              <a:rPr lang="en-US" altLang="zh-CN" sz="1800">
                <a:sym typeface="+mn-ea"/>
              </a:rPr>
              <a:t>1000</a:t>
            </a:r>
            <a:r>
              <a:rPr lang="zh-CN" altLang="en-US" sz="1800">
                <a:sym typeface="+mn-ea"/>
              </a:rPr>
              <a:t>题》开始第二遍</a:t>
            </a:r>
            <a:endParaRPr lang="zh-CN" altLang="en-US" sz="1800"/>
          </a:p>
          <a:p>
            <a:r>
              <a:rPr lang="zh-CN" altLang="en-US" sz="1800">
                <a:sym typeface="+mn-ea"/>
              </a:rPr>
              <a:t>12月 肖四</a:t>
            </a:r>
            <a:r>
              <a:rPr lang="en-US" altLang="zh-CN" sz="1800">
                <a:sym typeface="+mn-ea"/>
              </a:rPr>
              <a:t>(</a:t>
            </a:r>
            <a:r>
              <a:rPr lang="zh-CN" altLang="en-US" sz="1800">
                <a:sym typeface="+mn-ea"/>
              </a:rPr>
              <a:t>只背肖四都不是不可以上考场）</a:t>
            </a:r>
            <a:r>
              <a:rPr lang="en-US" altLang="zh-CN" sz="1800">
                <a:sym typeface="+mn-ea"/>
              </a:rPr>
              <a:t>+ </a:t>
            </a:r>
            <a:r>
              <a:rPr lang="zh-CN" altLang="en-US" sz="1800">
                <a:sym typeface="+mn-ea"/>
              </a:rPr>
              <a:t>各大机构的选择题技巧和肖四精简背诵版</a:t>
            </a:r>
            <a:r>
              <a:rPr lang="en-US" altLang="zh-CN" sz="1800">
                <a:sym typeface="+mn-ea"/>
              </a:rPr>
              <a:t> + </a:t>
            </a:r>
            <a:r>
              <a:rPr lang="zh-CN" altLang="en-US" sz="1800">
                <a:sym typeface="+mn-ea"/>
              </a:rPr>
              <a:t>持续整理《</a:t>
            </a:r>
            <a:r>
              <a:rPr lang="en-US" altLang="zh-CN" sz="1800">
                <a:sym typeface="+mn-ea"/>
              </a:rPr>
              <a:t>1000</a:t>
            </a:r>
            <a:r>
              <a:rPr lang="zh-CN" altLang="en-US" sz="1800">
                <a:sym typeface="+mn-ea"/>
              </a:rPr>
              <a:t>题》错题至考前（这一点对我帮助最大）</a:t>
            </a:r>
            <a:endParaRPr lang="en-US" altLang="zh-CN" sz="1800">
              <a:sym typeface="+mn-ea"/>
            </a:endParaRPr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6520815" y="1621155"/>
            <a:ext cx="3844290" cy="39325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>
                <a:sym typeface="+mn-ea"/>
              </a:rPr>
              <a:t>专业课</a:t>
            </a:r>
            <a:endParaRPr lang="zh-CN" altLang="en-US">
              <a:sym typeface="+mn-ea"/>
            </a:endParaRPr>
          </a:p>
          <a:p>
            <a:r>
              <a:rPr lang="en-US" altLang="zh-CN" sz="1800">
                <a:sym typeface="+mn-ea"/>
              </a:rPr>
              <a:t>8/9/10</a:t>
            </a:r>
            <a:r>
              <a:rPr lang="zh-CN" altLang="en-US" sz="1800">
                <a:sym typeface="+mn-ea"/>
              </a:rPr>
              <a:t>月：王道数据结构、中国人大数据库教材</a:t>
            </a:r>
            <a:endParaRPr lang="zh-CN" altLang="en-US" sz="1800">
              <a:sym typeface="+mn-ea"/>
            </a:endParaRPr>
          </a:p>
          <a:p>
            <a:r>
              <a:rPr lang="en-US" altLang="zh-CN" sz="1800">
                <a:sym typeface="+mn-ea"/>
              </a:rPr>
              <a:t>11/12</a:t>
            </a:r>
            <a:r>
              <a:rPr lang="zh-CN" altLang="en-US" sz="1800">
                <a:sym typeface="+mn-ea"/>
              </a:rPr>
              <a:t>：找出之前历年考试的试卷，分析题型和重点，多回顾习题和知识点</a:t>
            </a:r>
            <a:endParaRPr lang="zh-CN" altLang="en-US" sz="1800"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5655,&quot;width&quot;:7560}"/>
</p:tagLst>
</file>

<file path=ppt/tags/tag2.xml><?xml version="1.0" encoding="utf-8"?>
<p:tagLst xmlns:p="http://schemas.openxmlformats.org/presentationml/2006/main">
  <p:tag name="REFSHAPE" val="1053506476"/>
  <p:tag name="KSO_WM_UNIT_PLACING_PICTURE_USER_VIEWPORT" val="{&quot;height&quot;:7900,&quot;width&quot;:7900}"/>
</p:tagLst>
</file>

<file path=ppt/tags/tag3.xml><?xml version="1.0" encoding="utf-8"?>
<p:tagLst xmlns:p="http://schemas.openxmlformats.org/presentationml/2006/main">
  <p:tag name="KSO_WM_UNIT_PLACING_PICTURE_USER_VIEWPORT" val="{&quot;height&quot;:3130,&quot;width&quot;:3130}"/>
</p:tagLst>
</file>

<file path=ppt/tags/tag4.xml><?xml version="1.0" encoding="utf-8"?>
<p:tagLst xmlns:p="http://schemas.openxmlformats.org/presentationml/2006/main">
  <p:tag name="KSO_WM_UNIT_PLACING_PICTURE_USER_VIEWPORT" val="{&quot;height&quot;:4346,&quot;width&quot;:4346}"/>
</p:tagLst>
</file>

<file path=ppt/tags/tag5.xml><?xml version="1.0" encoding="utf-8"?>
<p:tagLst xmlns:p="http://schemas.openxmlformats.org/presentationml/2006/main">
  <p:tag name="KSO_WM_UNIT_PLACING_PICTURE_USER_VIEWPORT" val="{&quot;height&quot;:5830,&quot;width&quot;:7027}"/>
</p:tagLst>
</file>

<file path=ppt/tags/tag6.xml><?xml version="1.0" encoding="utf-8"?>
<p:tagLst xmlns:p="http://schemas.openxmlformats.org/presentationml/2006/main">
  <p:tag name="KSO_WM_UNIT_PLACING_PICTURE_USER_VIEWPORT" val="{&quot;height&quot;:7920,&quot;width&quot;:7485}"/>
</p:tagLst>
</file>

<file path=ppt/tags/tag7.xml><?xml version="1.0" encoding="utf-8"?>
<p:tagLst xmlns:p="http://schemas.openxmlformats.org/presentationml/2006/main">
  <p:tag name="MH_CONTENTSID" val="263"/>
  <p:tag name="MH_SECTIONID" val="315,316,"/>
</p:tagLst>
</file>

<file path=ppt/theme/theme1.xml><?xml version="1.0" encoding="utf-8"?>
<a:theme xmlns:a="http://schemas.openxmlformats.org/drawingml/2006/main" name="茅草">
  <a:themeElements>
    <a:clrScheme name="Thatch">
      <a:dk1>
        <a:sysClr val="windowText" lastClr="000000"/>
      </a:dk1>
      <a:lt1>
        <a:sysClr val="window" lastClr="FFFFFF"/>
      </a:lt1>
      <a:dk2>
        <a:srgbClr val="1D3641"/>
      </a:dk2>
      <a:lt2>
        <a:srgbClr val="DFE6D0"/>
      </a:lt2>
      <a:accent1>
        <a:srgbClr val="759AA5"/>
      </a:accent1>
      <a:accent2>
        <a:srgbClr val="CFC60D"/>
      </a:accent2>
      <a:accent3>
        <a:srgbClr val="99987F"/>
      </a:accent3>
      <a:accent4>
        <a:srgbClr val="90AC97"/>
      </a:accent4>
      <a:accent5>
        <a:srgbClr val="FFAD1C"/>
      </a:accent5>
      <a:accent6>
        <a:srgbClr val="B9AB6F"/>
      </a:accent6>
      <a:hlink>
        <a:srgbClr val="66AACD"/>
      </a:hlink>
      <a:folHlink>
        <a:srgbClr val="809DB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創英角ｺﾞｼｯｸUB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創英角ｺﾞｼｯｸUB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hatch">
      <a:fillStyleLst>
        <a:solidFill>
          <a:schemeClr val="phClr"/>
        </a:solidFill>
        <a:gradFill rotWithShape="1">
          <a:gsLst>
            <a:gs pos="0">
              <a:schemeClr val="phClr">
                <a:tint val="79000"/>
                <a:satMod val="180000"/>
              </a:schemeClr>
            </a:gs>
            <a:gs pos="65000">
              <a:schemeClr val="phClr">
                <a:tint val="52000"/>
                <a:satMod val="250000"/>
              </a:schemeClr>
            </a:gs>
            <a:gs pos="100000">
              <a:schemeClr val="phClr">
                <a:tint val="29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8700000"/>
            </a:lightRig>
          </a:scene3d>
          <a:sp3d contourW="12700" prstMaterial="dkEdge">
            <a:bevelT w="0" h="0" prst="relaxedInset"/>
            <a:contourClr>
              <a:schemeClr val="phClr">
                <a:shade val="65000"/>
                <a:satMod val="15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3200000"/>
            </a:lightRig>
          </a:scene3d>
          <a:sp3d prstMaterial="dkEdge">
            <a:bevelT w="63500" h="50800" prst="relaxedIns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hade val="95000"/>
                <a:satMod val="200000"/>
              </a:schemeClr>
            </a:gs>
            <a:gs pos="53000">
              <a:schemeClr val="phClr">
                <a:shade val="60000"/>
                <a:satMod val="220000"/>
              </a:schemeClr>
            </a:gs>
            <a:gs pos="100000">
              <a:schemeClr val="phClr">
                <a:shade val="45000"/>
                <a:satMod val="22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3000"/>
                <a:shade val="97000"/>
                <a:satMod val="230000"/>
              </a:schemeClr>
            </a:gs>
            <a:gs pos="100000">
              <a:schemeClr val="phClr">
                <a:shade val="35000"/>
                <a:satMod val="250000"/>
              </a:schemeClr>
            </a:gs>
          </a:gsLst>
          <a:path path="circle">
            <a:fillToRect l="15000" t="50000" r="85000" b="6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664</Words>
  <Application>WPS 演示</Application>
  <PresentationFormat>宽屏</PresentationFormat>
  <Paragraphs>79</Paragraphs>
  <Slides>10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1" baseType="lpstr">
      <vt:lpstr>Arial</vt:lpstr>
      <vt:lpstr>宋体</vt:lpstr>
      <vt:lpstr>Wingdings</vt:lpstr>
      <vt:lpstr>微软雅黑</vt:lpstr>
      <vt:lpstr>Tw Cen MT</vt:lpstr>
      <vt:lpstr>Segoe Print</vt:lpstr>
      <vt:lpstr>华文仿宋</vt:lpstr>
      <vt:lpstr>Arial Unicode MS</vt:lpstr>
      <vt:lpstr>Calibri</vt:lpstr>
      <vt:lpstr>Times New Roman</vt:lpstr>
      <vt:lpstr>茅草</vt:lpstr>
      <vt:lpstr>考研心得经验</vt:lpstr>
      <vt:lpstr>初试成绩</vt:lpstr>
      <vt:lpstr>信息查询&amp;资料搜寻</vt:lpstr>
      <vt:lpstr>英语</vt:lpstr>
      <vt:lpstr>数学</vt:lpstr>
      <vt:lpstr>政治</vt:lpstr>
      <vt:lpstr>专业课</vt:lpstr>
      <vt:lpstr>各科的时间安排</vt:lpstr>
      <vt:lpstr>各科的时间安排</vt:lpstr>
      <vt:lpstr>忠告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Perf: Performance Event</dc:title>
  <dc:creator>tianjiqx</dc:creator>
  <cp:lastModifiedBy>一毫克镭</cp:lastModifiedBy>
  <cp:revision>695</cp:revision>
  <dcterms:created xsi:type="dcterms:W3CDTF">2015-05-05T08:02:00Z</dcterms:created>
  <dcterms:modified xsi:type="dcterms:W3CDTF">2021-05-12T06:03:43Z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2052-11.1.0.10495</vt:lpwstr>
  </property>
  <property fmtid="{D5CDD505-2E9C-101B-9397-08002B2CF9AE}" pid="3" name="ICV">
    <vt:lpwstr>FBD72FA6B15B4E91A1D79EF218717547</vt:lpwstr>
  </property>
</Properties>
</file>